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5" r:id="rId3"/>
    <p:sldId id="266" r:id="rId4"/>
    <p:sldId id="27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hyperlink" Target="https://github.com/john10roberts/WakeTechCapst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www.basketball-reference.com/" TargetMode="External"/><Relationship Id="rId4" Type="http://schemas.openxmlformats.org/officeDocument/2006/relationships/hyperlink" Target="https://www.bigdataball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NBA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Roberts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761A6D-26AA-446B-861D-EBABB2DC5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38">
        <p:fade/>
      </p:transition>
    </mc:Choice>
    <mc:Fallback>
      <p:transition spd="med" advTm="8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D919-3F3B-48DE-B48B-850E1E19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28D-0242-42E2-95D8-B9E3EC0F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Random Forest Regressor model using the same data cleaning from the regression models. </a:t>
            </a:r>
          </a:p>
          <a:p>
            <a:r>
              <a:rPr lang="en-US" dirty="0"/>
              <a:t>Used all available columns as features for this model</a:t>
            </a:r>
          </a:p>
          <a:p>
            <a:r>
              <a:rPr lang="en-US" dirty="0"/>
              <a:t>Created a test set of data (25% of all the data) and used a random_state of 42 so that the tests could be accurately repeated</a:t>
            </a:r>
          </a:p>
          <a:p>
            <a:r>
              <a:rPr lang="en-US" dirty="0"/>
              <a:t>1000 decision tree model</a:t>
            </a:r>
          </a:p>
          <a:p>
            <a:r>
              <a:rPr lang="en-US" dirty="0"/>
              <a:t>Mean Absolute Error: 7.38</a:t>
            </a:r>
          </a:p>
          <a:p>
            <a:r>
              <a:rPr lang="en-US" dirty="0"/>
              <a:t>The players average DKPTS was by far the most important feature, .62, no other feature was larger than .02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8D5E95-040D-4089-82D9-08829D11F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541">
        <p:fade/>
      </p:transition>
    </mc:Choice>
    <mc:Fallback>
      <p:transition spd="med" advTm="625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A4B2-9D27-4EC2-BD5B-8858C966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Forest Regressor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6193-B9E4-4A0F-9C61-904D5FD6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Scored the test set of variables and exported the results as a CSV</a:t>
            </a:r>
          </a:p>
          <a:p>
            <a:r>
              <a:rPr lang="en-US" dirty="0"/>
              <a:t>Model Results</a:t>
            </a:r>
          </a:p>
          <a:p>
            <a:pPr lvl="1"/>
            <a:r>
              <a:rPr lang="en-US" dirty="0"/>
              <a:t>26% the model was within 3 pts of the actual score</a:t>
            </a:r>
          </a:p>
          <a:p>
            <a:pPr lvl="1"/>
            <a:r>
              <a:rPr lang="en-US" dirty="0"/>
              <a:t>43% the model was within 5 pts of the actual score</a:t>
            </a:r>
          </a:p>
          <a:p>
            <a:pPr lvl="1"/>
            <a:r>
              <a:rPr lang="en-US" dirty="0"/>
              <a:t>57% the model was within 7 pts of the actual score</a:t>
            </a:r>
          </a:p>
          <a:p>
            <a:pPr lvl="1"/>
            <a:r>
              <a:rPr lang="en-US" dirty="0"/>
              <a:t>73% the model was within 10 pts of the actual score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4ECBAC-17DC-474A-B600-0F37E895C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2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441">
        <p:fade/>
      </p:transition>
    </mc:Choice>
    <mc:Fallback>
      <p:transition spd="med" advTm="30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4F9B-1BD0-4BC1-9FF3-5B265B6A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Alteryx Assisted Modeling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8338-D5C4-4C4D-A620-793EE38A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Alteryx is an American computer software company based in Irvine, California, with a development center in Broomfield, Colorado. The company's products are used for data science and analytics. The software is designed to make advanced analytics accessible to any data worker.</a:t>
            </a:r>
          </a:p>
          <a:p>
            <a:r>
              <a:rPr lang="en-US" dirty="0"/>
              <a:t>Using the Alteryx designer, I was able to create an assisted data model using the same data from the previous models. </a:t>
            </a:r>
          </a:p>
          <a:p>
            <a:r>
              <a:rPr lang="en-US" dirty="0"/>
              <a:t>I created two models using the tool; one with all the features that were used in the Random Forest Regressor model and one using the default suggestions from the Alteryx assisted modeler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588C64-3420-46D8-87C3-7478C8C17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939">
        <p:fade/>
      </p:transition>
    </mc:Choice>
    <mc:Fallback>
      <p:transition spd="med" advTm="759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0EE6-2933-4EFE-8ADE-8E5F0E58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Alteryx Assisted Modeling Random Forest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2D0-EFF2-49EA-B2A1-5DA55ED88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1 used all the available feature fields</a:t>
            </a:r>
          </a:p>
          <a:p>
            <a:pPr lvl="1"/>
            <a:r>
              <a:rPr lang="en-US" dirty="0"/>
              <a:t>The modeler replaced all null numeric values with the median values for numeric values and with a constant value for the categorical values</a:t>
            </a:r>
          </a:p>
          <a:p>
            <a:pPr lvl="1"/>
            <a:r>
              <a:rPr lang="en-US" dirty="0"/>
              <a:t>Player Average DKPTS continues to be the most important variable</a:t>
            </a:r>
          </a:p>
          <a:p>
            <a:pPr lvl="1"/>
            <a:r>
              <a:rPr lang="en-US" dirty="0"/>
              <a:t>Mean Absolute Error of 7.02</a:t>
            </a:r>
          </a:p>
          <a:p>
            <a:pPr lvl="1"/>
            <a:r>
              <a:rPr lang="en-US" dirty="0"/>
              <a:t>Model shows a correlation of .79</a:t>
            </a:r>
          </a:p>
          <a:p>
            <a:pPr lvl="1"/>
            <a:r>
              <a:rPr lang="en-US" dirty="0"/>
              <a:t>Model Results</a:t>
            </a:r>
          </a:p>
          <a:p>
            <a:pPr lvl="2"/>
            <a:r>
              <a:rPr lang="en-US" dirty="0"/>
              <a:t>29% the model was within 3 pts of the actual score</a:t>
            </a:r>
          </a:p>
          <a:p>
            <a:pPr lvl="2"/>
            <a:r>
              <a:rPr lang="en-US" dirty="0"/>
              <a:t>46% the model was within 5 pts of the actual score</a:t>
            </a:r>
          </a:p>
          <a:p>
            <a:pPr lvl="2"/>
            <a:r>
              <a:rPr lang="en-US" dirty="0"/>
              <a:t>61% the model was within 7 pts of the actual score</a:t>
            </a:r>
          </a:p>
          <a:p>
            <a:pPr lvl="2"/>
            <a:r>
              <a:rPr lang="en-US" dirty="0"/>
              <a:t>77% the model was within 10 pts of the actual score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34BFFE-CD0A-4D80-AD11-83F555ECF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043">
        <p:fade/>
      </p:transition>
    </mc:Choice>
    <mc:Fallback>
      <p:transition spd="med" advTm="540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0EE6-2933-4EFE-8ADE-8E5F0E58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Alteryx Assisted Modeling Random Forest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F2D0-EFF2-49EA-B2A1-5DA55ED88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2 used only fields recommended by modeler based off GINI scores</a:t>
            </a:r>
          </a:p>
          <a:p>
            <a:pPr lvl="1"/>
            <a:r>
              <a:rPr lang="en-US" dirty="0"/>
              <a:t>The modeler replaced all null numeric values with the median values for numeric values and with a constant value for the categorical values</a:t>
            </a:r>
          </a:p>
          <a:p>
            <a:pPr lvl="1"/>
            <a:r>
              <a:rPr lang="en-US" dirty="0"/>
              <a:t>Player Average DKPTS was not used in the model and Average FGA became the most important feature </a:t>
            </a:r>
          </a:p>
          <a:p>
            <a:pPr lvl="1"/>
            <a:r>
              <a:rPr lang="en-US" dirty="0"/>
              <a:t>Mean Absolute Error of 7.15</a:t>
            </a:r>
          </a:p>
          <a:p>
            <a:pPr lvl="1"/>
            <a:r>
              <a:rPr lang="en-US" dirty="0"/>
              <a:t>Model shows a correlation of .79</a:t>
            </a:r>
          </a:p>
          <a:p>
            <a:pPr lvl="1"/>
            <a:r>
              <a:rPr lang="en-US" dirty="0"/>
              <a:t>Model Results</a:t>
            </a:r>
          </a:p>
          <a:p>
            <a:pPr lvl="2"/>
            <a:r>
              <a:rPr lang="en-US" dirty="0"/>
              <a:t>29% the model was within 3 pts of the actual score</a:t>
            </a:r>
          </a:p>
          <a:p>
            <a:pPr lvl="2"/>
            <a:r>
              <a:rPr lang="en-US" dirty="0"/>
              <a:t>46% the model was within 5 pts of the actual score</a:t>
            </a:r>
          </a:p>
          <a:p>
            <a:pPr lvl="2"/>
            <a:r>
              <a:rPr lang="en-US" dirty="0"/>
              <a:t>61% the model was within 7 pts of the actual score</a:t>
            </a:r>
          </a:p>
          <a:p>
            <a:pPr lvl="2"/>
            <a:r>
              <a:rPr lang="en-US" dirty="0"/>
              <a:t>77% the model was within 10 pts of the actual score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D1F670D-5E06-44B8-B926-C5B1007B5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481">
        <p:fade/>
      </p:transition>
    </mc:Choice>
    <mc:Fallback>
      <p:transition spd="med" advTm="56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1FC7-3242-4BD2-BF03-489BD9EA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0DAE-F7D6-4BAA-A0ED-630AF17B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the collinearity and the presence of a good number of categorical variables, decision trees are the better choice to model the data. </a:t>
            </a:r>
          </a:p>
          <a:p>
            <a:r>
              <a:rPr lang="en-US" dirty="0"/>
              <a:t>In general, the forest regressor </a:t>
            </a:r>
            <a:r>
              <a:rPr lang="en-US"/>
              <a:t>models predict </a:t>
            </a:r>
            <a:r>
              <a:rPr lang="en-US" dirty="0"/>
              <a:t>within 10 points of actual DKPTS 70% of the time.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0E20EE-EEB5-493C-B2C2-DAA6786613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6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160">
        <p:fade/>
      </p:transition>
    </mc:Choice>
    <mc:Fallback>
      <p:transition spd="med" advTm="53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7D44-CF3A-49D9-983A-4D38AFD5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155B7-3B60-426D-B886-736AA380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would like to understand more about the relationship of some of the features it seems unintuitive to me that a stat like avg </a:t>
            </a:r>
            <a:r>
              <a:rPr lang="en-US" dirty="0" err="1"/>
              <a:t>fg</a:t>
            </a:r>
            <a:r>
              <a:rPr lang="en-US" dirty="0"/>
              <a:t> and avg </a:t>
            </a:r>
            <a:r>
              <a:rPr lang="en-US" dirty="0" err="1"/>
              <a:t>fga</a:t>
            </a:r>
            <a:r>
              <a:rPr lang="en-US" dirty="0"/>
              <a:t> would have a negative impact on the score.  </a:t>
            </a:r>
          </a:p>
          <a:p>
            <a:r>
              <a:rPr lang="en-US" dirty="0"/>
              <a:t>I would like to export the results into a tableau workbook in a way that a user could select a team, a position, an opponent, and a venue and have tableau show a potential range of outcomes. </a:t>
            </a:r>
          </a:p>
          <a:p>
            <a:r>
              <a:rPr lang="en-US" dirty="0"/>
              <a:t>I would like to expand the model to a full box score and try to predict, points, FG, FT, REB, BLK, STL, </a:t>
            </a:r>
            <a:r>
              <a:rPr lang="en-US" dirty="0" err="1"/>
              <a:t>Ast</a:t>
            </a:r>
            <a:r>
              <a:rPr lang="en-US" dirty="0"/>
              <a:t>, and Turnovers and possibly be able to simulate a game or a season. </a:t>
            </a:r>
          </a:p>
          <a:p>
            <a:r>
              <a:rPr lang="en-US" dirty="0"/>
              <a:t>All resources can be located: </a:t>
            </a:r>
            <a:r>
              <a:rPr lang="en-US" dirty="0">
                <a:hlinkClick r:id="rId4"/>
              </a:rPr>
              <a:t>https://github.com/john10roberts/WakeTechCapstone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724C7B-DF94-465C-B4D6-B54644DA3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2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5809">
        <p:fade/>
      </p:transition>
    </mc:Choice>
    <mc:Fallback>
      <p:transition spd="med" advTm="145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5" name="Picture Placeholder 4" descr="Basketball players raising hands together"/>
          <p:cNvPicPr>
            <a:picLocks noGrp="1" noChangeAspect="1"/>
          </p:cNvPicPr>
          <p:nvPr>
            <p:ph type="pic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purpose of this analysis is to build a model that can accurately predict player performance within 10 pts of actual performance. </a:t>
            </a: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817C45-E62F-4086-999C-45AA5DF91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875">
        <p:fade/>
      </p:transition>
    </mc:Choice>
    <mc:Fallback>
      <p:transition spd="med" advTm="11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Acquired Data Sets from BigDataBall.com </a:t>
            </a:r>
            <a:r>
              <a:rPr lang="en-US" dirty="0">
                <a:hlinkClick r:id="rId4"/>
              </a:rPr>
              <a:t>https://www.bigdataball.com/</a:t>
            </a:r>
            <a:endParaRPr lang="en-US" dirty="0"/>
          </a:p>
          <a:p>
            <a:pPr lvl="1"/>
            <a:r>
              <a:rPr lang="en-US" dirty="0"/>
              <a:t>Team Box Scores – 2019 – 2022</a:t>
            </a:r>
          </a:p>
          <a:p>
            <a:pPr lvl="1"/>
            <a:r>
              <a:rPr lang="en-US" dirty="0"/>
              <a:t>Player Box Scores – 2019 – 2022</a:t>
            </a:r>
          </a:p>
          <a:p>
            <a:pPr lvl="1"/>
            <a:r>
              <a:rPr lang="en-US" dirty="0"/>
              <a:t>NBA DFS Data – 2019 - 2022</a:t>
            </a:r>
          </a:p>
          <a:p>
            <a:r>
              <a:rPr lang="en-US" dirty="0"/>
              <a:t>Acquired Aggregated Data Sets from Basketball-Reference.com </a:t>
            </a:r>
            <a:r>
              <a:rPr lang="en-US" dirty="0">
                <a:hlinkClick r:id="rId5"/>
              </a:rPr>
              <a:t>https://www.basketball-reference.com/</a:t>
            </a:r>
            <a:endParaRPr lang="en-US" dirty="0"/>
          </a:p>
          <a:p>
            <a:pPr lvl="1"/>
            <a:r>
              <a:rPr lang="en-US" dirty="0"/>
              <a:t>Team Per Game Stats – 2019 – 2022</a:t>
            </a:r>
          </a:p>
          <a:p>
            <a:pPr lvl="1"/>
            <a:r>
              <a:rPr lang="en-US" dirty="0"/>
              <a:t>Team Advanced Stats – 2019 – 2022</a:t>
            </a:r>
          </a:p>
          <a:p>
            <a:pPr lvl="1"/>
            <a:r>
              <a:rPr lang="en-US" dirty="0"/>
              <a:t>Vs. Team Stats – 2019 – 2022</a:t>
            </a:r>
          </a:p>
          <a:p>
            <a:pPr lvl="1"/>
            <a:r>
              <a:rPr lang="en-US" dirty="0"/>
              <a:t>Player Per Game Stats – 2019 – 2022</a:t>
            </a:r>
          </a:p>
          <a:p>
            <a:pPr lvl="1"/>
            <a:r>
              <a:rPr lang="en-US" dirty="0"/>
              <a:t>Player per 100 Poss Stats – 2019 – 2022</a:t>
            </a:r>
          </a:p>
          <a:p>
            <a:pPr lvl="1"/>
            <a:r>
              <a:rPr lang="en-US" dirty="0"/>
              <a:t>Player Advanced Stats – 2019 – 2022</a:t>
            </a:r>
          </a:p>
          <a:p>
            <a:pPr lvl="1"/>
            <a:r>
              <a:rPr lang="en-US" dirty="0"/>
              <a:t>Player Adjusted Shooting – 2019 - 2022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E20F05-8366-40CF-B922-4E615EBBE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841">
        <p:fade/>
      </p:transition>
    </mc:Choice>
    <mc:Fallback>
      <p:transition spd="med" advTm="18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9812-004A-47BA-BE3C-066CBAB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95A9-F327-4856-A25D-157E53259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–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SQL Server</a:t>
            </a:r>
          </a:p>
          <a:p>
            <a:r>
              <a:rPr lang="en-US" dirty="0"/>
              <a:t>Alteryx Designer</a:t>
            </a:r>
          </a:p>
          <a:p>
            <a:r>
              <a:rPr lang="en-US" dirty="0"/>
              <a:t>Excel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FD34FD-DD52-457F-AA0A-2DC202C17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22">
        <p:fade/>
      </p:transition>
    </mc:Choice>
    <mc:Fallback>
      <p:transition spd="med" advTm="19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B4064-EDFD-4077-8793-CB7B2F41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/>
          <a:p>
            <a:r>
              <a:rPr lang="en-US" dirty="0"/>
              <a:t>Combined Data</a:t>
            </a:r>
          </a:p>
        </p:txBody>
      </p:sp>
      <p:pic>
        <p:nvPicPr>
          <p:cNvPr id="8" name="Picture 7" descr="Graphs and plots layered on a blue digital screen">
            <a:extLst>
              <a:ext uri="{FF2B5EF4-FFF2-40B4-BE49-F238E27FC236}">
                <a16:creationId xmlns:a16="http://schemas.microsoft.com/office/drawing/2014/main" id="{AAA9E818-5FEB-49B6-9CEF-6CC061424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5" r="12049"/>
          <a:stretch/>
        </p:blipFill>
        <p:spPr>
          <a:xfrm>
            <a:off x="20" y="10"/>
            <a:ext cx="7238980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1955D-8804-429A-A2D9-CC46D3EA1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all data into Microsoft SQL Server using SQL’s import and Export Data Application.</a:t>
            </a:r>
          </a:p>
          <a:p>
            <a:r>
              <a:rPr lang="en-US" dirty="0"/>
              <a:t>Created numerous queries to generate a flat file which contained all stats by player on a per game basis.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2F8B09-A3F9-48B5-B952-D1ADB2000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0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66">
        <p:fade/>
      </p:transition>
    </mc:Choice>
    <mc:Fallback>
      <p:transition spd="med" advTm="30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D1E5EF-BAD8-4AD5-B7B5-CC4C21C2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Jupyter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9DD53-181B-483D-8CD9-4C09287D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Pulled the combined flat file into jupyter notebook and created an NBA Data Frame.  The data frame contains the following columns: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1C094-71CF-4A42-867D-3EC8C0D57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09321"/>
            <a:ext cx="9469171" cy="361047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0967E8-D4BC-413A-A3D3-104F1A549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79">
        <p:fade/>
      </p:transition>
    </mc:Choice>
    <mc:Fallback>
      <p:transition spd="med" advTm="7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EBA9-99D6-41CF-AE3D-65B63BA8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5054-F891-4C4C-B259-828430AD3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a simple correlation analysis to see which fields were the best predictor of DKPTS.  Used DKPTS as the target variable as it includes all box score variables to create a composite score (Points, Rebounds, Assists, Steals, Blocks, 3pt Makes, Turnovers, Double Double and Triple Double Statistics)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77593-EE7E-426E-AEDE-9E035AFB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56" y="3437625"/>
            <a:ext cx="1953595" cy="2915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69C7A-39A0-4BCE-B8F5-6E2660E0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22" y="3437625"/>
            <a:ext cx="1839578" cy="2870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AFEA47-00BB-48FE-8D9C-FBFEE21E6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463" y="3429000"/>
            <a:ext cx="1839578" cy="285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91D75-8B86-43A4-B0B8-8AD5B97ED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304" y="3437625"/>
            <a:ext cx="2352810" cy="90577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DA34FBA-E0E6-423B-9564-CE610324F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1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146">
        <p:fade/>
      </p:transition>
    </mc:Choice>
    <mc:Fallback>
      <p:transition spd="med" advTm="32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A587-4DD9-4741-91C7-0C1F1CB1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36B0-AF0B-4603-AB74-650E7017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4 models using linear regression</a:t>
            </a:r>
          </a:p>
          <a:p>
            <a:pPr lvl="1"/>
            <a:r>
              <a:rPr lang="en-US" dirty="0"/>
              <a:t>Model 1 – All columns were included which had greater than a .50 correlation to the target.</a:t>
            </a:r>
          </a:p>
          <a:p>
            <a:pPr lvl="2"/>
            <a:r>
              <a:rPr lang="en-US" dirty="0"/>
              <a:t>R-Squared .628</a:t>
            </a:r>
          </a:p>
          <a:p>
            <a:pPr lvl="2"/>
            <a:r>
              <a:rPr lang="en-US" dirty="0"/>
              <a:t>The most significant variable was a players average DKPTS, .6975</a:t>
            </a:r>
          </a:p>
          <a:p>
            <a:pPr lvl="2"/>
            <a:r>
              <a:rPr lang="en-US" dirty="0"/>
              <a:t>There were some interesting relationships that will need further exploration (all actual scoring averages had a negative relationship to the score (Avg FG, Avg FGA, Avg FT, Avg Pts)</a:t>
            </a:r>
          </a:p>
          <a:p>
            <a:pPr lvl="1"/>
            <a:r>
              <a:rPr lang="en-US" dirty="0"/>
              <a:t>Model 2 – All columns with a greater than a .50 correlation to the target and the variables from Model 1 that had a p score of 0 were included</a:t>
            </a:r>
          </a:p>
          <a:p>
            <a:pPr lvl="2"/>
            <a:r>
              <a:rPr lang="en-US" dirty="0"/>
              <a:t>R-Squared .627</a:t>
            </a:r>
          </a:p>
          <a:p>
            <a:pPr lvl="2"/>
            <a:r>
              <a:rPr lang="en-US" dirty="0"/>
              <a:t>The most significant variable was average DKPTS, .7763</a:t>
            </a:r>
          </a:p>
          <a:p>
            <a:pPr lvl="2"/>
            <a:r>
              <a:rPr lang="en-US" dirty="0"/>
              <a:t>Scoring averages continue to have a negative relationship to score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D66889-E8CA-4666-B7CF-940850D21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0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610">
        <p:fade/>
      </p:transition>
    </mc:Choice>
    <mc:Fallback>
      <p:transition spd="med" advTm="9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E069-30FD-4D9A-A5CD-931D679B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 Modeling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27382-24FA-4A39-964D-9EFE1B4B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3 – Used the same variables from Model 2 and included the categorical variable for a player's position</a:t>
            </a:r>
          </a:p>
          <a:p>
            <a:pPr lvl="1"/>
            <a:r>
              <a:rPr lang="en-US" dirty="0"/>
              <a:t>R-squared .628</a:t>
            </a:r>
          </a:p>
          <a:p>
            <a:pPr lvl="1"/>
            <a:r>
              <a:rPr lang="en-US" dirty="0"/>
              <a:t>The position variables had some of the largest coefficients of the model</a:t>
            </a:r>
          </a:p>
          <a:p>
            <a:pPr lvl="1"/>
            <a:r>
              <a:rPr lang="en-US" dirty="0"/>
              <a:t>All the coefficients from Model 2 stayed relatively flat</a:t>
            </a:r>
          </a:p>
          <a:p>
            <a:r>
              <a:rPr lang="en-US" dirty="0"/>
              <a:t>Model 4 – All variables from Model 3 were used and included a player's own team, the opponent team, the venue and a players starting status (all categorical values) </a:t>
            </a:r>
          </a:p>
          <a:p>
            <a:pPr lvl="1"/>
            <a:r>
              <a:rPr lang="en-US" dirty="0"/>
              <a:t>R-squared .631</a:t>
            </a:r>
          </a:p>
          <a:p>
            <a:pPr lvl="1"/>
            <a:r>
              <a:rPr lang="en-US" dirty="0"/>
              <a:t>While the coefficients of a player's team and opponent had some impact, the largest impact was a player's starting status.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4FBDC0-A710-462A-B374-414FA3232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842">
        <p:fade/>
      </p:transition>
    </mc:Choice>
    <mc:Fallback>
      <p:transition spd="med" advTm="63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598</TotalTime>
  <Words>1225</Words>
  <Application>Microsoft Office PowerPoint</Application>
  <PresentationFormat>Widescreen</PresentationFormat>
  <Paragraphs>99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Franklin Gothic Medium</vt:lpstr>
      <vt:lpstr>Impact</vt:lpstr>
      <vt:lpstr>Basketball 16x9</vt:lpstr>
      <vt:lpstr>NBA Data Analysis</vt:lpstr>
      <vt:lpstr>Purpose</vt:lpstr>
      <vt:lpstr>Data</vt:lpstr>
      <vt:lpstr>Tools Used</vt:lpstr>
      <vt:lpstr>Combined Data</vt:lpstr>
      <vt:lpstr>Jupyter Notebook</vt:lpstr>
      <vt:lpstr>Correlation</vt:lpstr>
      <vt:lpstr>Linear Regression Modeling</vt:lpstr>
      <vt:lpstr>Linear Regression Modeling Cont.</vt:lpstr>
      <vt:lpstr>Random Forest Regressor</vt:lpstr>
      <vt:lpstr>Random Forest Regressor cont.</vt:lpstr>
      <vt:lpstr>Alteryx Assisted Modeling Random Forest</vt:lpstr>
      <vt:lpstr>Alteryx Assisted Modeling Random Forest cont.</vt:lpstr>
      <vt:lpstr>Alteryx Assisted Modeling Random Forest cont.</vt:lpstr>
      <vt:lpstr>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Data Analyis</dc:title>
  <dc:creator>John Roberts</dc:creator>
  <cp:lastModifiedBy>John Roberts</cp:lastModifiedBy>
  <cp:revision>5</cp:revision>
  <dcterms:created xsi:type="dcterms:W3CDTF">2021-11-14T20:59:21Z</dcterms:created>
  <dcterms:modified xsi:type="dcterms:W3CDTF">2021-12-12T20:43:33Z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